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62" r:id="rId5"/>
    <p:sldId id="263" r:id="rId6"/>
    <p:sldId id="264" r:id="rId7"/>
    <p:sldId id="266" r:id="rId8"/>
    <p:sldId id="265" r:id="rId9"/>
  </p:sldIdLst>
  <p:sldSz cx="12701588" cy="12701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95"/>
    <a:srgbClr val="282828"/>
    <a:srgbClr val="1B1F23"/>
    <a:srgbClr val="3C3F41"/>
    <a:srgbClr val="4F4B41"/>
    <a:srgbClr val="007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8"/>
  </p:normalViewPr>
  <p:slideViewPr>
    <p:cSldViewPr snapToGrid="0" snapToObjects="1">
      <p:cViewPr>
        <p:scale>
          <a:sx n="65" d="100"/>
          <a:sy n="65" d="100"/>
        </p:scale>
        <p:origin x="12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8F79E-F019-2447-B4D8-4A7F1BE97911}" type="datetimeFigureOut">
              <a:rPr lang="en-VN" smtClean="0"/>
              <a:t>06/01/2021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34E3C-8C5D-8147-8BE5-ED400AEBBBD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746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kipalog.com</a:t>
            </a:r>
            <a:r>
              <a:rPr lang="en-US" dirty="0"/>
              <a:t>/posts/Spring-boot-Hu-o--ng-da--n-</a:t>
            </a:r>
            <a:r>
              <a:rPr lang="en-US" dirty="0" err="1"/>
              <a:t>su</a:t>
            </a:r>
            <a:r>
              <a:rPr lang="en-US" dirty="0"/>
              <a:t>---du-ng-Spring-Profiles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4E3C-8C5D-8147-8BE5-ED400AEBBBD1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0295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619" y="2078710"/>
            <a:ext cx="10796350" cy="4422034"/>
          </a:xfrm>
        </p:spPr>
        <p:txBody>
          <a:bodyPr anchor="b"/>
          <a:lstStyle>
            <a:lvl1pPr algn="ctr">
              <a:defRPr sz="83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7699" y="6671275"/>
            <a:ext cx="9526191" cy="3066609"/>
          </a:xfrm>
        </p:spPr>
        <p:txBody>
          <a:bodyPr/>
          <a:lstStyle>
            <a:lvl1pPr marL="0" indent="0" algn="ctr">
              <a:buNone/>
              <a:defRPr sz="3334"/>
            </a:lvl1pPr>
            <a:lvl2pPr marL="635097" indent="0" algn="ctr">
              <a:buNone/>
              <a:defRPr sz="2778"/>
            </a:lvl2pPr>
            <a:lvl3pPr marL="1270193" indent="0" algn="ctr">
              <a:buNone/>
              <a:defRPr sz="2500"/>
            </a:lvl3pPr>
            <a:lvl4pPr marL="1905290" indent="0" algn="ctr">
              <a:buNone/>
              <a:defRPr sz="2223"/>
            </a:lvl4pPr>
            <a:lvl5pPr marL="2540386" indent="0" algn="ctr">
              <a:buNone/>
              <a:defRPr sz="2223"/>
            </a:lvl5pPr>
            <a:lvl6pPr marL="3175483" indent="0" algn="ctr">
              <a:buNone/>
              <a:defRPr sz="2223"/>
            </a:lvl6pPr>
            <a:lvl7pPr marL="3810579" indent="0" algn="ctr">
              <a:buNone/>
              <a:defRPr sz="2223"/>
            </a:lvl7pPr>
            <a:lvl8pPr marL="4445676" indent="0" algn="ctr">
              <a:buNone/>
              <a:defRPr sz="2223"/>
            </a:lvl8pPr>
            <a:lvl9pPr marL="5080772" indent="0" algn="ctr">
              <a:buNone/>
              <a:defRPr sz="22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89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6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9575" y="676242"/>
            <a:ext cx="2738780" cy="107640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235" y="676242"/>
            <a:ext cx="8057570" cy="107640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272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14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19" y="3166580"/>
            <a:ext cx="10955120" cy="5283507"/>
          </a:xfrm>
        </p:spPr>
        <p:txBody>
          <a:bodyPr anchor="b"/>
          <a:lstStyle>
            <a:lvl1pPr>
              <a:defRPr sz="83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619" y="8500071"/>
            <a:ext cx="10955120" cy="2778471"/>
          </a:xfrm>
        </p:spPr>
        <p:txBody>
          <a:bodyPr/>
          <a:lstStyle>
            <a:lvl1pPr marL="0" indent="0">
              <a:buNone/>
              <a:defRPr sz="3334">
                <a:solidFill>
                  <a:schemeClr val="tx1"/>
                </a:solidFill>
              </a:defRPr>
            </a:lvl1pPr>
            <a:lvl2pPr marL="635097" indent="0">
              <a:buNone/>
              <a:defRPr sz="2778">
                <a:solidFill>
                  <a:schemeClr val="tx1">
                    <a:tint val="75000"/>
                  </a:schemeClr>
                </a:solidFill>
              </a:defRPr>
            </a:lvl2pPr>
            <a:lvl3pPr marL="12701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1905290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4pPr>
            <a:lvl5pPr marL="2540386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5pPr>
            <a:lvl6pPr marL="3175483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6pPr>
            <a:lvl7pPr marL="3810579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7pPr>
            <a:lvl8pPr marL="4445676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8pPr>
            <a:lvl9pPr marL="5080772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4558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234" y="3381210"/>
            <a:ext cx="5398175" cy="8059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179" y="3381210"/>
            <a:ext cx="5398175" cy="8059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0167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676245"/>
            <a:ext cx="10955120" cy="24550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4890" y="3113654"/>
            <a:ext cx="5373366" cy="1525954"/>
          </a:xfrm>
        </p:spPr>
        <p:txBody>
          <a:bodyPr anchor="b"/>
          <a:lstStyle>
            <a:lvl1pPr marL="0" indent="0">
              <a:buNone/>
              <a:defRPr sz="3334" b="1"/>
            </a:lvl1pPr>
            <a:lvl2pPr marL="635097" indent="0">
              <a:buNone/>
              <a:defRPr sz="2778" b="1"/>
            </a:lvl2pPr>
            <a:lvl3pPr marL="1270193" indent="0">
              <a:buNone/>
              <a:defRPr sz="2500" b="1"/>
            </a:lvl3pPr>
            <a:lvl4pPr marL="1905290" indent="0">
              <a:buNone/>
              <a:defRPr sz="2223" b="1"/>
            </a:lvl4pPr>
            <a:lvl5pPr marL="2540386" indent="0">
              <a:buNone/>
              <a:defRPr sz="2223" b="1"/>
            </a:lvl5pPr>
            <a:lvl6pPr marL="3175483" indent="0">
              <a:buNone/>
              <a:defRPr sz="2223" b="1"/>
            </a:lvl6pPr>
            <a:lvl7pPr marL="3810579" indent="0">
              <a:buNone/>
              <a:defRPr sz="2223" b="1"/>
            </a:lvl7pPr>
            <a:lvl8pPr marL="4445676" indent="0">
              <a:buNone/>
              <a:defRPr sz="2223" b="1"/>
            </a:lvl8pPr>
            <a:lvl9pPr marL="5080772" indent="0">
              <a:buNone/>
              <a:defRPr sz="22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890" y="4639608"/>
            <a:ext cx="5373366" cy="6824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0180" y="3113654"/>
            <a:ext cx="5399829" cy="1525954"/>
          </a:xfrm>
        </p:spPr>
        <p:txBody>
          <a:bodyPr anchor="b"/>
          <a:lstStyle>
            <a:lvl1pPr marL="0" indent="0">
              <a:buNone/>
              <a:defRPr sz="3334" b="1"/>
            </a:lvl1pPr>
            <a:lvl2pPr marL="635097" indent="0">
              <a:buNone/>
              <a:defRPr sz="2778" b="1"/>
            </a:lvl2pPr>
            <a:lvl3pPr marL="1270193" indent="0">
              <a:buNone/>
              <a:defRPr sz="2500" b="1"/>
            </a:lvl3pPr>
            <a:lvl4pPr marL="1905290" indent="0">
              <a:buNone/>
              <a:defRPr sz="2223" b="1"/>
            </a:lvl4pPr>
            <a:lvl5pPr marL="2540386" indent="0">
              <a:buNone/>
              <a:defRPr sz="2223" b="1"/>
            </a:lvl5pPr>
            <a:lvl6pPr marL="3175483" indent="0">
              <a:buNone/>
              <a:defRPr sz="2223" b="1"/>
            </a:lvl6pPr>
            <a:lvl7pPr marL="3810579" indent="0">
              <a:buNone/>
              <a:defRPr sz="2223" b="1"/>
            </a:lvl7pPr>
            <a:lvl8pPr marL="4445676" indent="0">
              <a:buNone/>
              <a:defRPr sz="2223" b="1"/>
            </a:lvl8pPr>
            <a:lvl9pPr marL="5080772" indent="0">
              <a:buNone/>
              <a:defRPr sz="22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0180" y="4639608"/>
            <a:ext cx="5399829" cy="6824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2712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296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846772"/>
            <a:ext cx="4096593" cy="2963704"/>
          </a:xfrm>
        </p:spPr>
        <p:txBody>
          <a:bodyPr anchor="b"/>
          <a:lstStyle>
            <a:lvl1pPr>
              <a:defRPr sz="44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829" y="1828796"/>
            <a:ext cx="6430179" cy="9026360"/>
          </a:xfrm>
        </p:spPr>
        <p:txBody>
          <a:bodyPr/>
          <a:lstStyle>
            <a:lvl1pPr>
              <a:defRPr sz="4445"/>
            </a:lvl1pPr>
            <a:lvl2pPr>
              <a:defRPr sz="3889"/>
            </a:lvl2pPr>
            <a:lvl3pPr>
              <a:defRPr sz="3334"/>
            </a:lvl3pPr>
            <a:lvl4pPr>
              <a:defRPr sz="2778"/>
            </a:lvl4pPr>
            <a:lvl5pPr>
              <a:defRPr sz="2778"/>
            </a:lvl5pPr>
            <a:lvl6pPr>
              <a:defRPr sz="2778"/>
            </a:lvl6pPr>
            <a:lvl7pPr>
              <a:defRPr sz="2778"/>
            </a:lvl7pPr>
            <a:lvl8pPr>
              <a:defRPr sz="2778"/>
            </a:lvl8pPr>
            <a:lvl9pPr>
              <a:defRPr sz="27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4888" y="3810476"/>
            <a:ext cx="4096593" cy="7059379"/>
          </a:xfrm>
        </p:spPr>
        <p:txBody>
          <a:bodyPr/>
          <a:lstStyle>
            <a:lvl1pPr marL="0" indent="0">
              <a:buNone/>
              <a:defRPr sz="2223"/>
            </a:lvl1pPr>
            <a:lvl2pPr marL="635097" indent="0">
              <a:buNone/>
              <a:defRPr sz="1945"/>
            </a:lvl2pPr>
            <a:lvl3pPr marL="1270193" indent="0">
              <a:buNone/>
              <a:defRPr sz="1667"/>
            </a:lvl3pPr>
            <a:lvl4pPr marL="1905290" indent="0">
              <a:buNone/>
              <a:defRPr sz="1389"/>
            </a:lvl4pPr>
            <a:lvl5pPr marL="2540386" indent="0">
              <a:buNone/>
              <a:defRPr sz="1389"/>
            </a:lvl5pPr>
            <a:lvl6pPr marL="3175483" indent="0">
              <a:buNone/>
              <a:defRPr sz="1389"/>
            </a:lvl6pPr>
            <a:lvl7pPr marL="3810579" indent="0">
              <a:buNone/>
              <a:defRPr sz="1389"/>
            </a:lvl7pPr>
            <a:lvl8pPr marL="4445676" indent="0">
              <a:buNone/>
              <a:defRPr sz="1389"/>
            </a:lvl8pPr>
            <a:lvl9pPr marL="5080772" indent="0">
              <a:buNone/>
              <a:defRPr sz="13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734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846772"/>
            <a:ext cx="4096593" cy="2963704"/>
          </a:xfrm>
        </p:spPr>
        <p:txBody>
          <a:bodyPr anchor="b"/>
          <a:lstStyle>
            <a:lvl1pPr>
              <a:defRPr sz="44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99829" y="1828796"/>
            <a:ext cx="6430179" cy="9026360"/>
          </a:xfrm>
        </p:spPr>
        <p:txBody>
          <a:bodyPr anchor="t"/>
          <a:lstStyle>
            <a:lvl1pPr marL="0" indent="0">
              <a:buNone/>
              <a:defRPr sz="4445"/>
            </a:lvl1pPr>
            <a:lvl2pPr marL="635097" indent="0">
              <a:buNone/>
              <a:defRPr sz="3889"/>
            </a:lvl2pPr>
            <a:lvl3pPr marL="1270193" indent="0">
              <a:buNone/>
              <a:defRPr sz="3334"/>
            </a:lvl3pPr>
            <a:lvl4pPr marL="1905290" indent="0">
              <a:buNone/>
              <a:defRPr sz="2778"/>
            </a:lvl4pPr>
            <a:lvl5pPr marL="2540386" indent="0">
              <a:buNone/>
              <a:defRPr sz="2778"/>
            </a:lvl5pPr>
            <a:lvl6pPr marL="3175483" indent="0">
              <a:buNone/>
              <a:defRPr sz="2778"/>
            </a:lvl6pPr>
            <a:lvl7pPr marL="3810579" indent="0">
              <a:buNone/>
              <a:defRPr sz="2778"/>
            </a:lvl7pPr>
            <a:lvl8pPr marL="4445676" indent="0">
              <a:buNone/>
              <a:defRPr sz="2778"/>
            </a:lvl8pPr>
            <a:lvl9pPr marL="5080772" indent="0">
              <a:buNone/>
              <a:defRPr sz="277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4888" y="3810476"/>
            <a:ext cx="4096593" cy="7059379"/>
          </a:xfrm>
        </p:spPr>
        <p:txBody>
          <a:bodyPr/>
          <a:lstStyle>
            <a:lvl1pPr marL="0" indent="0">
              <a:buNone/>
              <a:defRPr sz="2223"/>
            </a:lvl1pPr>
            <a:lvl2pPr marL="635097" indent="0">
              <a:buNone/>
              <a:defRPr sz="1945"/>
            </a:lvl2pPr>
            <a:lvl3pPr marL="1270193" indent="0">
              <a:buNone/>
              <a:defRPr sz="1667"/>
            </a:lvl3pPr>
            <a:lvl4pPr marL="1905290" indent="0">
              <a:buNone/>
              <a:defRPr sz="1389"/>
            </a:lvl4pPr>
            <a:lvl5pPr marL="2540386" indent="0">
              <a:buNone/>
              <a:defRPr sz="1389"/>
            </a:lvl5pPr>
            <a:lvl6pPr marL="3175483" indent="0">
              <a:buNone/>
              <a:defRPr sz="1389"/>
            </a:lvl6pPr>
            <a:lvl7pPr marL="3810579" indent="0">
              <a:buNone/>
              <a:defRPr sz="1389"/>
            </a:lvl7pPr>
            <a:lvl8pPr marL="4445676" indent="0">
              <a:buNone/>
              <a:defRPr sz="1389"/>
            </a:lvl8pPr>
            <a:lvl9pPr marL="5080772" indent="0">
              <a:buNone/>
              <a:defRPr sz="13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03/01/2021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84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234" y="252854"/>
            <a:ext cx="10955120" cy="2271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34" y="2763078"/>
            <a:ext cx="10955120" cy="867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234" y="11772493"/>
            <a:ext cx="2857857" cy="676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67">
                <a:solidFill>
                  <a:srgbClr val="005E95"/>
                </a:solidFill>
              </a:defRPr>
            </a:lvl1pPr>
          </a:lstStyle>
          <a:p>
            <a:fld id="{15B23F68-6C59-9041-9046-4D8762BACC2F}" type="datetimeFigureOut">
              <a:rPr lang="en-VN" smtClean="0"/>
              <a:pPr/>
              <a:t>03/01/2021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7401" y="11772493"/>
            <a:ext cx="4286786" cy="676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67">
                <a:solidFill>
                  <a:srgbClr val="005E95"/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0497" y="11772493"/>
            <a:ext cx="2857857" cy="676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7">
                <a:solidFill>
                  <a:srgbClr val="005E95"/>
                </a:solidFill>
              </a:defRPr>
            </a:lvl1pPr>
          </a:lstStyle>
          <a:p>
            <a:fld id="{EFE86A9C-3386-2740-863C-2BF8CFDEB395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6991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70193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005E95"/>
          </a:solidFill>
          <a:latin typeface="+mj-lt"/>
          <a:ea typeface="+mj-ea"/>
          <a:cs typeface="+mj-cs"/>
        </a:defRPr>
      </a:lvl1pPr>
    </p:titleStyle>
    <p:bodyStyle>
      <a:lvl1pPr marL="317548" indent="-317548" algn="l" defTabSz="1270193" rtl="0" eaLnBrk="1" latinLnBrk="0" hangingPunct="1">
        <a:lnSpc>
          <a:spcPct val="90000"/>
        </a:lnSpc>
        <a:spcBef>
          <a:spcPts val="1389"/>
        </a:spcBef>
        <a:buFont typeface="Arial" panose="020B0604020202020204" pitchFamily="34" charset="0"/>
        <a:buChar char="•"/>
        <a:defRPr sz="3889" kern="1200">
          <a:solidFill>
            <a:srgbClr val="005E95"/>
          </a:solidFill>
          <a:latin typeface="+mn-lt"/>
          <a:ea typeface="+mn-ea"/>
          <a:cs typeface="+mn-cs"/>
        </a:defRPr>
      </a:lvl1pPr>
      <a:lvl2pPr marL="952645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3334" kern="1200">
          <a:solidFill>
            <a:srgbClr val="005E95"/>
          </a:solidFill>
          <a:latin typeface="+mn-lt"/>
          <a:ea typeface="+mn-ea"/>
          <a:cs typeface="+mn-cs"/>
        </a:defRPr>
      </a:lvl2pPr>
      <a:lvl3pPr marL="1587741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778" kern="1200">
          <a:solidFill>
            <a:srgbClr val="005E95"/>
          </a:solidFill>
          <a:latin typeface="+mn-lt"/>
          <a:ea typeface="+mn-ea"/>
          <a:cs typeface="+mn-cs"/>
        </a:defRPr>
      </a:lvl3pPr>
      <a:lvl4pPr marL="2222838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rgbClr val="005E95"/>
          </a:solidFill>
          <a:latin typeface="+mn-lt"/>
          <a:ea typeface="+mn-ea"/>
          <a:cs typeface="+mn-cs"/>
        </a:defRPr>
      </a:lvl4pPr>
      <a:lvl5pPr marL="2857934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rgbClr val="005E95"/>
          </a:solidFill>
          <a:latin typeface="+mn-lt"/>
          <a:ea typeface="+mn-ea"/>
          <a:cs typeface="+mn-cs"/>
        </a:defRPr>
      </a:lvl5pPr>
      <a:lvl6pPr marL="3493031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4128127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763224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398320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97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193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290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40386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75483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10579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45676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80772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D493-77FD-994B-B907-7BE1BC04B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558" y="1590261"/>
            <a:ext cx="11530471" cy="7812155"/>
          </a:xfrm>
        </p:spPr>
        <p:txBody>
          <a:bodyPr anchor="t">
            <a:normAutofit/>
          </a:bodyPr>
          <a:lstStyle/>
          <a:p>
            <a:r>
              <a:rPr lang="vi-VN" sz="9600" dirty="0">
                <a:latin typeface="+mn-lt"/>
              </a:rPr>
              <a:t>Xây dựng</a:t>
            </a:r>
            <a:br>
              <a:rPr lang="vi-VN" sz="9600" dirty="0">
                <a:latin typeface="+mn-lt"/>
              </a:rPr>
            </a:br>
            <a:r>
              <a:rPr lang="vi-VN" sz="9600" dirty="0">
                <a:latin typeface="+mn-lt"/>
              </a:rPr>
              <a:t>Rest API Cơ Bản</a:t>
            </a:r>
            <a:br>
              <a:rPr lang="vi-VN" sz="9600" dirty="0">
                <a:latin typeface="+mn-lt"/>
              </a:rPr>
            </a:br>
            <a:r>
              <a:rPr lang="vi-VN" sz="9600" dirty="0">
                <a:latin typeface="+mn-lt"/>
              </a:rPr>
              <a:t>bằng</a:t>
            </a:r>
            <a:br>
              <a:rPr lang="vi-VN" sz="9600" dirty="0">
                <a:latin typeface="+mn-lt"/>
              </a:rPr>
            </a:br>
            <a:r>
              <a:rPr lang="vi-VN" sz="9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Kotlin </a:t>
            </a:r>
            <a:r>
              <a:rPr lang="vi-VN" sz="9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SpringBoot</a:t>
            </a:r>
            <a:endParaRPr lang="en-VN" sz="96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076" name="Picture 4" descr="Spring Boot Reviews 2020: Details, Pricing, &amp; Features | G2">
            <a:extLst>
              <a:ext uri="{FF2B5EF4-FFF2-40B4-BE49-F238E27FC236}">
                <a16:creationId xmlns:a16="http://schemas.microsoft.com/office/drawing/2014/main" id="{3A4B9C0F-0AB1-BE4D-AEEC-B320E05C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05" y="8253384"/>
            <a:ext cx="6217175" cy="3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9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FC4F-F7EE-5543-843C-536944C6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Môi trường phát triển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67DFBB-6090-394B-B309-97000DF3575D}"/>
              </a:ext>
            </a:extLst>
          </p:cNvPr>
          <p:cNvGrpSpPr/>
          <p:nvPr/>
        </p:nvGrpSpPr>
        <p:grpSpPr>
          <a:xfrm>
            <a:off x="0" y="2899457"/>
            <a:ext cx="7526469" cy="3162163"/>
            <a:chOff x="-1263448" y="2051514"/>
            <a:chExt cx="7526469" cy="316216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40EDBD6-6EB1-1744-AE8C-FA4A179B3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3448" y="2051514"/>
              <a:ext cx="6420636" cy="316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A113-57CA-E544-AB70-13E891668ACE}"/>
                </a:ext>
              </a:extLst>
            </p:cNvPr>
            <p:cNvSpPr txBox="1"/>
            <p:nvPr/>
          </p:nvSpPr>
          <p:spPr>
            <a:xfrm>
              <a:off x="4051355" y="2586154"/>
              <a:ext cx="221166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3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C40D34-9F07-8D40-9E80-A9C488ED2251}"/>
              </a:ext>
            </a:extLst>
          </p:cNvPr>
          <p:cNvGrpSpPr/>
          <p:nvPr/>
        </p:nvGrpSpPr>
        <p:grpSpPr>
          <a:xfrm>
            <a:off x="5448226" y="6639968"/>
            <a:ext cx="6380128" cy="5385375"/>
            <a:chOff x="3145666" y="6223221"/>
            <a:chExt cx="6380128" cy="5385375"/>
          </a:xfrm>
        </p:grpSpPr>
        <p:pic>
          <p:nvPicPr>
            <p:cNvPr id="2056" name="Picture 8" descr="Buy IntelliJ IDEA Product Family">
              <a:extLst>
                <a:ext uri="{FF2B5EF4-FFF2-40B4-BE49-F238E27FC236}">
                  <a16:creationId xmlns:a16="http://schemas.microsoft.com/office/drawing/2014/main" id="{EA3FDD40-8881-CB4A-8B98-B3FC7BD65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794" y="6807996"/>
              <a:ext cx="6350000" cy="48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B84B2-E214-F246-A4ED-646B7BFDBF49}"/>
                </a:ext>
              </a:extLst>
            </p:cNvPr>
            <p:cNvSpPr txBox="1"/>
            <p:nvPr/>
          </p:nvSpPr>
          <p:spPr>
            <a:xfrm>
              <a:off x="3145666" y="6223221"/>
              <a:ext cx="5460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3200" b="1" dirty="0">
                  <a:solidFill>
                    <a:srgbClr val="00758F"/>
                  </a:solidFill>
                </a:rPr>
                <a:t>InteliJ IDEA Community Edition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43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8DA2DF-3AF5-864F-B020-852A06B3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4" y="3141258"/>
            <a:ext cx="12204700" cy="9029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41510-8607-4041-A642-9DFA0AA3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VN" b="1" dirty="0"/>
              <a:t>Tạo Init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7BE1-C589-824B-8A84-26BE9E85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4" y="1834082"/>
            <a:ext cx="10955120" cy="1307176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Vào </a:t>
            </a:r>
            <a:r>
              <a:rPr lang="en-US" dirty="0">
                <a:hlinkClick r:id="rId3"/>
              </a:rPr>
              <a:t>https://start.spring.io</a:t>
            </a:r>
            <a:r>
              <a:rPr lang="en-VN" dirty="0"/>
              <a:t> để tạo project.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B20E2-502C-6246-A55F-1A8DFD54A2C6}"/>
              </a:ext>
            </a:extLst>
          </p:cNvPr>
          <p:cNvSpPr txBox="1"/>
          <p:nvPr/>
        </p:nvSpPr>
        <p:spPr>
          <a:xfrm>
            <a:off x="6571034" y="6375007"/>
            <a:ext cx="5515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Chọn dependency Spring-Web để sử dụng các annotation như @RestController, @RequestMapping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D70D65DD-C9E1-5B42-8A30-4735A6295766}"/>
              </a:ext>
            </a:extLst>
          </p:cNvPr>
          <p:cNvSpPr/>
          <p:nvPr/>
        </p:nvSpPr>
        <p:spPr>
          <a:xfrm>
            <a:off x="1173645" y="11289198"/>
            <a:ext cx="1161067" cy="576469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384F23DB-C942-9E46-B193-7D3C5EF229BC}"/>
              </a:ext>
            </a:extLst>
          </p:cNvPr>
          <p:cNvSpPr/>
          <p:nvPr/>
        </p:nvSpPr>
        <p:spPr>
          <a:xfrm rot="16200000">
            <a:off x="8220039" y="5601998"/>
            <a:ext cx="689781" cy="576469"/>
          </a:xfrm>
          <a:prstGeom prst="stripedRightArrow">
            <a:avLst>
              <a:gd name="adj1" fmla="val 56897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7CF42-5024-9446-A730-1417CF99D5A0}"/>
              </a:ext>
            </a:extLst>
          </p:cNvPr>
          <p:cNvSpPr txBox="1"/>
          <p:nvPr/>
        </p:nvSpPr>
        <p:spPr>
          <a:xfrm>
            <a:off x="6571033" y="8285354"/>
            <a:ext cx="5515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Nên sử dụng Gradle Build Tool vì tính đơn giản và tối ưu thời gian build hơn Maven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DF0D48-D3A0-F546-8044-6495AD359B65}"/>
              </a:ext>
            </a:extLst>
          </p:cNvPr>
          <p:cNvSpPr/>
          <p:nvPr/>
        </p:nvSpPr>
        <p:spPr>
          <a:xfrm>
            <a:off x="477907" y="4143009"/>
            <a:ext cx="1993340" cy="48197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5FFE3D-91E8-DA4A-8113-B442695EEEEE}"/>
              </a:ext>
            </a:extLst>
          </p:cNvPr>
          <p:cNvSpPr/>
          <p:nvPr/>
        </p:nvSpPr>
        <p:spPr>
          <a:xfrm>
            <a:off x="4358112" y="3757976"/>
            <a:ext cx="1148995" cy="48197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7713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E685-2221-8A49-AE12-06AB6DDA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Cấu trúc project</a:t>
            </a:r>
            <a:br>
              <a:rPr lang="en-VN" dirty="0"/>
            </a:br>
            <a:r>
              <a:rPr lang="en-VN" b="1" dirty="0"/>
              <a:t>Gradle Build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41EC-030B-7749-881D-EB829DA5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685D5-3EB7-FF41-8ABC-62813AC2053F}"/>
              </a:ext>
            </a:extLst>
          </p:cNvPr>
          <p:cNvGrpSpPr/>
          <p:nvPr/>
        </p:nvGrpSpPr>
        <p:grpSpPr>
          <a:xfrm>
            <a:off x="614815" y="2763078"/>
            <a:ext cx="11580806" cy="9710314"/>
            <a:chOff x="614815" y="2763078"/>
            <a:chExt cx="11580806" cy="97103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0C43AA-654E-A747-A092-4DE2FA019D22}"/>
                </a:ext>
              </a:extLst>
            </p:cNvPr>
            <p:cNvSpPr/>
            <p:nvPr/>
          </p:nvSpPr>
          <p:spPr>
            <a:xfrm>
              <a:off x="5764695" y="2763078"/>
              <a:ext cx="6430926" cy="9710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t"/>
            <a:lstStyle/>
            <a:p>
              <a:r>
                <a:rPr lang="en-US" sz="4000" dirty="0">
                  <a:solidFill>
                    <a:schemeClr val="tx1"/>
                  </a:solidFill>
                </a:rPr>
                <a:t>✅ g</a:t>
              </a:r>
              <a:r>
                <a:rPr lang="en-VN" sz="4000" dirty="0">
                  <a:solidFill>
                    <a:schemeClr val="tx1"/>
                  </a:solidFill>
                </a:rPr>
                <a:t>radle-wrapper.properties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Thông tin version gradle mà project sử dụng. Project sử dụng gradle-wrapper sẽ tự quản lý build tool theo version độc lập với các project khác.</a:t>
              </a:r>
            </a:p>
            <a:p>
              <a:r>
                <a:rPr lang="en-US" sz="4000" dirty="0">
                  <a:solidFill>
                    <a:schemeClr val="tx1"/>
                  </a:solidFill>
                </a:rPr>
                <a:t>✅ g</a:t>
              </a:r>
              <a:r>
                <a:rPr lang="en-VN" sz="4000" dirty="0">
                  <a:solidFill>
                    <a:schemeClr val="tx1"/>
                  </a:solidFill>
                </a:rPr>
                <a:t>radle-wrapper.jar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Dựa trên wrapper.properties, wrapper.jar sẽ download gradle tool theo version tương ứng.</a:t>
              </a:r>
            </a:p>
            <a:p>
              <a:r>
                <a:rPr lang="en-US" sz="4000" dirty="0">
                  <a:solidFill>
                    <a:schemeClr val="tx1"/>
                  </a:solidFill>
                </a:rPr>
                <a:t>✅ g</a:t>
              </a:r>
              <a:r>
                <a:rPr lang="en-VN" sz="4000" dirty="0">
                  <a:solidFill>
                    <a:schemeClr val="tx1"/>
                  </a:solidFill>
                </a:rPr>
                <a:t>radlew &amp; gradlew.bat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Script thực thi build trên Linux &amp; Windows.</a:t>
              </a:r>
            </a:p>
            <a:p>
              <a:r>
                <a:rPr lang="en-US" sz="4000" dirty="0">
                  <a:solidFill>
                    <a:schemeClr val="tx1"/>
                  </a:solidFill>
                </a:rPr>
                <a:t>✅ b</a:t>
              </a:r>
              <a:r>
                <a:rPr lang="en-VN" sz="4000" dirty="0">
                  <a:solidFill>
                    <a:schemeClr val="tx1"/>
                  </a:solidFill>
                </a:rPr>
                <a:t>uild.gradle.kts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Khai báo các dependency, plugin, task của module. </a:t>
              </a:r>
              <a:br>
                <a:rPr lang="en-VN" sz="2800" dirty="0">
                  <a:solidFill>
                    <a:schemeClr val="tx1"/>
                  </a:solidFill>
                </a:rPr>
              </a:br>
              <a:r>
                <a:rPr lang="en-VN" sz="2800" dirty="0">
                  <a:solidFill>
                    <a:schemeClr val="tx1"/>
                  </a:solidFill>
                </a:rPr>
                <a:t>Gradle cho phép viết các khai báo này theo ngôn ngữ Kotlin.</a:t>
              </a:r>
              <a:endParaRPr lang="en-VN" sz="4000" dirty="0">
                <a:solidFill>
                  <a:schemeClr val="tx1"/>
                </a:solidFill>
              </a:endParaRPr>
            </a:p>
            <a:p>
              <a:r>
                <a:rPr lang="en-US" sz="4000" dirty="0">
                  <a:solidFill>
                    <a:schemeClr val="tx1"/>
                  </a:solidFill>
                </a:rPr>
                <a:t>✅ s</a:t>
              </a:r>
              <a:r>
                <a:rPr lang="en-VN" sz="4000" dirty="0">
                  <a:solidFill>
                    <a:schemeClr val="tx1"/>
                  </a:solidFill>
                </a:rPr>
                <a:t>ettings.gradle.kts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Khai báo thông tin module và sub-module mà gradle cần quản lý.</a:t>
              </a:r>
              <a:endParaRPr lang="en-VN" sz="40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C71EE0-82AA-2C48-9990-7F821C92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815" y="2763078"/>
              <a:ext cx="5149288" cy="9709200"/>
            </a:xfrm>
            <a:prstGeom prst="rect">
              <a:avLst/>
            </a:prstGeom>
            <a:ln w="12700">
              <a:solidFill>
                <a:schemeClr val="accent1">
                  <a:shade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952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E685-2221-8A49-AE12-06AB6DDA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Cấu trúc project</a:t>
            </a:r>
            <a:br>
              <a:rPr lang="en-VN" dirty="0"/>
            </a:br>
            <a:r>
              <a:rPr lang="en-VN" b="1" dirty="0"/>
              <a:t>SpringBootApplication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41EC-030B-7749-881D-EB829DA5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0AE9E-EEA9-2C45-96D6-4748F555A5E4}"/>
              </a:ext>
            </a:extLst>
          </p:cNvPr>
          <p:cNvSpPr/>
          <p:nvPr/>
        </p:nvSpPr>
        <p:spPr>
          <a:xfrm>
            <a:off x="5764695" y="2763078"/>
            <a:ext cx="6430926" cy="9710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/>
          <a:lstStyle/>
          <a:p>
            <a:r>
              <a:rPr lang="en-US" sz="4000" dirty="0">
                <a:solidFill>
                  <a:schemeClr val="tx1"/>
                </a:solidFill>
              </a:rPr>
              <a:t>✅ </a:t>
            </a:r>
            <a:r>
              <a:rPr lang="en-VN" sz="4000" dirty="0">
                <a:solidFill>
                  <a:schemeClr val="tx1"/>
                </a:solidFill>
              </a:rPr>
              <a:t>DemoApplication.kt</a:t>
            </a:r>
          </a:p>
          <a:p>
            <a:r>
              <a:rPr lang="en-VN" sz="2800" dirty="0">
                <a:solidFill>
                  <a:schemeClr val="tx1"/>
                </a:solidFill>
              </a:rPr>
              <a:t>Chứa hàm main, start SpringApplication.  Spring sẽ auto-configuration và scan tất cả component từ package cùng cấp hoặc sâu hơn từ class được đánh dấu @SpringBootApplication.</a:t>
            </a:r>
            <a:endParaRPr lang="en-VN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✅ package </a:t>
            </a:r>
            <a:r>
              <a:rPr lang="en-US" sz="4000" b="1" dirty="0">
                <a:solidFill>
                  <a:schemeClr val="tx1"/>
                </a:solidFill>
                <a:highlight>
                  <a:srgbClr val="FFFF00"/>
                </a:highlight>
              </a:rPr>
              <a:t>[controller]</a:t>
            </a:r>
            <a:endParaRPr lang="en-VN" sz="40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VN" sz="2800" dirty="0">
                <a:solidFill>
                  <a:schemeClr val="tx1"/>
                </a:solidFill>
              </a:rPr>
              <a:t>Chứa các Controller class. </a:t>
            </a:r>
            <a:br>
              <a:rPr lang="en-VN" sz="2800" dirty="0">
                <a:solidFill>
                  <a:schemeClr val="tx1"/>
                </a:solidFill>
              </a:rPr>
            </a:br>
            <a:r>
              <a:rPr lang="en-VN" sz="2800" dirty="0">
                <a:solidFill>
                  <a:schemeClr val="tx1"/>
                </a:solidFill>
              </a:rPr>
              <a:t>★ Controller là thành phần nhận request từ DispatcherServlet, yêu cầu các Service thực thi business Model, và quyết định Model nhận được theo View (html, xml, json,…) như thế nào.</a:t>
            </a:r>
            <a:endParaRPr lang="en-VN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✅ a</a:t>
            </a:r>
            <a:r>
              <a:rPr lang="en-VN" sz="4000" dirty="0">
                <a:solidFill>
                  <a:schemeClr val="tx1"/>
                </a:solidFill>
              </a:rPr>
              <a:t>pplication.properties</a:t>
            </a:r>
          </a:p>
          <a:p>
            <a:r>
              <a:rPr lang="en-VN" sz="2800" dirty="0">
                <a:solidFill>
                  <a:schemeClr val="tx1"/>
                </a:solidFill>
              </a:rPr>
              <a:t>(Hoặc application.yml)</a:t>
            </a:r>
          </a:p>
          <a:p>
            <a:r>
              <a:rPr lang="en-VN" sz="2800" dirty="0">
                <a:solidFill>
                  <a:schemeClr val="tx1"/>
                </a:solidFill>
              </a:rPr>
              <a:t>Cho phép khai báo property dùng trong app, và cho các dependency.</a:t>
            </a:r>
          </a:p>
          <a:p>
            <a:r>
              <a:rPr lang="en-VN" sz="2800" dirty="0">
                <a:solidFill>
                  <a:schemeClr val="tx1"/>
                </a:solidFill>
              </a:rPr>
              <a:t>★ Spring cho phép khai báo các bộ property profile theo từng enviroment (dev, prod, stg,…).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A1F84-706E-A94D-B75D-8CE66874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7" y="2763078"/>
            <a:ext cx="5149708" cy="964794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33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3F60-02E1-0D43-A441-691373CE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Tạo</a:t>
            </a:r>
            <a:br>
              <a:rPr lang="en-VN" sz="6000" b="1" dirty="0"/>
            </a:br>
            <a:r>
              <a:rPr lang="en-VN" b="1" dirty="0"/>
              <a:t>TestController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1BBA-1E9F-5246-A82B-20B93A45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VN" dirty="0"/>
              <a:t>…trong package [controller] với annotation @RestController. Spring MVC sẽ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691F5-8F62-DC4E-AA21-15466675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1" y="4545928"/>
            <a:ext cx="10975553" cy="51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8C04-3D8A-BC40-A461-B288BE7E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Build &amp; Launch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0CDD91-A5DE-8049-91E1-E5C913E68C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8D9E7-4FFC-6D4F-A6F4-BDE198E75C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VN" sz="2800" dirty="0"/>
              <a:t>Execute chức năng [build] trên cửa sổ [Gradle].</a:t>
            </a:r>
          </a:p>
          <a:p>
            <a:pPr>
              <a:buFont typeface="Wingdings" pitchFamily="2" charset="2"/>
              <a:buChar char="à"/>
            </a:pPr>
            <a:r>
              <a:rPr lang="en-VN" sz="2800" dirty="0">
                <a:sym typeface="Wingdings" pitchFamily="2" charset="2"/>
              </a:rPr>
              <a:t>Generate *.jar trong [build/libs]</a:t>
            </a: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VN" sz="2800" dirty="0">
                <a:sym typeface="Wingdings" pitchFamily="2" charset="2"/>
              </a:rPr>
              <a:t>Trên cửa sổ Terminal, thực hiện lệnh launch file jar</a:t>
            </a:r>
          </a:p>
          <a:p>
            <a:pPr marL="0" indent="0" algn="ctr">
              <a:buNone/>
            </a:pPr>
            <a:r>
              <a:rPr lang="en-VN" sz="2800" b="1" dirty="0">
                <a:sym typeface="Wingdings" pitchFamily="2" charset="2"/>
              </a:rPr>
              <a:t>java –jar [jar_file]</a:t>
            </a: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>
              <a:sym typeface="Wingdings" pitchFamily="2" charset="2"/>
            </a:endParaRPr>
          </a:p>
          <a:p>
            <a:pPr marL="0" indent="0">
              <a:buNone/>
            </a:pPr>
            <a:endParaRPr lang="en-VN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CAD489-A699-9E45-B975-68B0D0E040A0}"/>
              </a:ext>
            </a:extLst>
          </p:cNvPr>
          <p:cNvGrpSpPr/>
          <p:nvPr/>
        </p:nvGrpSpPr>
        <p:grpSpPr>
          <a:xfrm>
            <a:off x="873234" y="3381209"/>
            <a:ext cx="5398174" cy="7972235"/>
            <a:chOff x="873234" y="3381209"/>
            <a:chExt cx="5398174" cy="79722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C6F00D-AABC-C14A-ABCE-AA95800A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234" y="3381209"/>
              <a:ext cx="5398174" cy="7972235"/>
            </a:xfrm>
            <a:prstGeom prst="rect">
              <a:avLst/>
            </a:prstGeom>
            <a:ln w="12700">
              <a:solidFill>
                <a:srgbClr val="005E95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2F1618-571C-CB44-A3B2-FD6633EB50EC}"/>
                </a:ext>
              </a:extLst>
            </p:cNvPr>
            <p:cNvSpPr/>
            <p:nvPr/>
          </p:nvSpPr>
          <p:spPr>
            <a:xfrm>
              <a:off x="1943333" y="6264576"/>
              <a:ext cx="1416093" cy="354885"/>
            </a:xfrm>
            <a:prstGeom prst="roundRect">
              <a:avLst/>
            </a:prstGeom>
            <a:noFill/>
            <a:ln w="25400">
              <a:solidFill>
                <a:srgbClr val="005E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VN" dirty="0"/>
                <a:t>⬅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CFB56-27B2-984D-815A-826CFDA43502}"/>
              </a:ext>
            </a:extLst>
          </p:cNvPr>
          <p:cNvGrpSpPr/>
          <p:nvPr/>
        </p:nvGrpSpPr>
        <p:grpSpPr>
          <a:xfrm>
            <a:off x="6549511" y="5302612"/>
            <a:ext cx="5159509" cy="3659652"/>
            <a:chOff x="6668845" y="5129696"/>
            <a:chExt cx="5159509" cy="3659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749B1A-F6E3-9A4C-A241-16BAB494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8845" y="5129696"/>
              <a:ext cx="5159509" cy="3659652"/>
            </a:xfrm>
            <a:prstGeom prst="rect">
              <a:avLst/>
            </a:prstGeom>
            <a:ln w="12700">
              <a:solidFill>
                <a:srgbClr val="282828"/>
              </a:solidFill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E063BF5-F6B3-F347-B475-62ED98D2A7C0}"/>
                </a:ext>
              </a:extLst>
            </p:cNvPr>
            <p:cNvSpPr/>
            <p:nvPr/>
          </p:nvSpPr>
          <p:spPr>
            <a:xfrm>
              <a:off x="7734540" y="7165723"/>
              <a:ext cx="3337651" cy="407895"/>
            </a:xfrm>
            <a:prstGeom prst="roundRect">
              <a:avLst/>
            </a:prstGeom>
            <a:noFill/>
            <a:ln w="25400">
              <a:solidFill>
                <a:srgbClr val="005E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VN" dirty="0"/>
                <a:t>⬅</a:t>
              </a:r>
            </a:p>
          </p:txBody>
        </p:sp>
      </p:grp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71C3353-4198-DD44-AE7F-7EA7D8FE1F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3359426" y="6442019"/>
            <a:ext cx="4255780" cy="1100568"/>
          </a:xfrm>
          <a:prstGeom prst="bentConnector3">
            <a:avLst>
              <a:gd name="adj1" fmla="val 54204"/>
            </a:avLst>
          </a:prstGeom>
          <a:ln w="38100">
            <a:solidFill>
              <a:schemeClr val="accent2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C612C1-CBB9-9B43-882D-50BDFE562A3F}"/>
              </a:ext>
            </a:extLst>
          </p:cNvPr>
          <p:cNvSpPr txBox="1"/>
          <p:nvPr/>
        </p:nvSpPr>
        <p:spPr>
          <a:xfrm>
            <a:off x="4333462" y="605340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VN" dirty="0"/>
              <a:t>ouble-click</a:t>
            </a:r>
          </a:p>
        </p:txBody>
      </p:sp>
    </p:spTree>
    <p:extLst>
      <p:ext uri="{BB962C8B-B14F-4D97-AF65-F5344CB8AC3E}">
        <p14:creationId xmlns:p14="http://schemas.microsoft.com/office/powerpoint/2010/main" val="283038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F73B-F138-8345-9F83-80CC20DA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7573-F97C-B64E-B3CA-66274B880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CBC93-3B03-E94C-BD4A-CFDC92BD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1" y="7993820"/>
            <a:ext cx="10955119" cy="4178300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569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14292</TotalTime>
  <Words>413</Words>
  <Application>Microsoft Macintosh PowerPoint</Application>
  <PresentationFormat>Custom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Xây dựng Rest API Cơ Bản bằng Kotlin SpringBoot</vt:lpstr>
      <vt:lpstr>Môi trường phát triển</vt:lpstr>
      <vt:lpstr>Tạo Init Project</vt:lpstr>
      <vt:lpstr>Cấu trúc project Gradle Build Tool</vt:lpstr>
      <vt:lpstr>Cấu trúc project SpringBootApplication</vt:lpstr>
      <vt:lpstr>Tạo TestController class</vt:lpstr>
      <vt:lpstr>Build &amp; Launch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Tạo Rest API KotlinSpringBoot</dc:title>
  <dc:creator>Microsoft Office User</dc:creator>
  <cp:lastModifiedBy>Microsoft Office User</cp:lastModifiedBy>
  <cp:revision>96</cp:revision>
  <dcterms:created xsi:type="dcterms:W3CDTF">2020-12-26T12:42:01Z</dcterms:created>
  <dcterms:modified xsi:type="dcterms:W3CDTF">2021-01-06T23:22:10Z</dcterms:modified>
</cp:coreProperties>
</file>